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Book Antiqua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B90598F-B5DB-41F9-A5F1-15DDE8EB02F2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Данное предложение разработано на основе нашего опыта работы на рынке упаковки для готовых блюд и полуфабрикатов.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35AAD7-E445-4FB1-877E-42A74BB1ACD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Удобство для продавца: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увеличение качества обслуживания клиентов и уменьшение претензионной работы, обусловленном свойствами упаковки из полипропилена под запайку: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    </a:t>
            </a:r>
            <a:r>
              <a:rPr b="0" lang="ru-RU" sz="2000" spc="-1" strike="noStrike">
                <a:latin typeface="Arial"/>
              </a:rPr>
              <a:t>- прочность лотка;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    </a:t>
            </a:r>
            <a:r>
              <a:rPr b="0" lang="ru-RU" sz="2000" spc="-1" strike="noStrike">
                <a:latin typeface="Arial"/>
              </a:rPr>
              <a:t>- герметичность запайки;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    </a:t>
            </a:r>
            <a:r>
              <a:rPr b="0" lang="ru-RU" sz="2000" spc="-1" strike="noStrike">
                <a:latin typeface="Arial"/>
              </a:rPr>
              <a:t>- экологичность и безопасность лотка;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    </a:t>
            </a:r>
            <a:r>
              <a:rPr b="0" lang="ru-RU" sz="2000" spc="-1" strike="noStrike">
                <a:latin typeface="Arial"/>
              </a:rPr>
              <a:t>- сохранение внешнего вида продукта в упаковке и его вкусовых качеств.</a:t>
            </a:r>
            <a:endParaRPr b="0" lang="ru-RU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latin typeface="Arial"/>
              </a:rPr>
              <a:t>новые возможности для выкладки продукта , обусловлены возможностью расфасовки готовой продукции и выкладки ее как в холодильники с  глубокой заморозкой, так и на витрины с охлажденным продуктом с собственной торговой маркой.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Все вышеперечисленное позволит повысить лояльность Ваших клиентов и увеличит объемы продаж.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1E88AE-F0BC-4BED-8866-E1F0E48A46E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B21A0A2-C4F9-4092-B655-80D2857D923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«Георг Полимер» – молодое современное предприятие, существующее с 2007 года. 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Специальность – </a:t>
            </a: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Термоформование</a:t>
            </a: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. 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«Георг Полимер» – одно из немногих предприятий в России, которое проектировалось и строилось специально для производства пищевой упаковки. Это существенный плюс, который отмечают наши потребители, проводя у нас аудиты.</a:t>
            </a:r>
            <a:br/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Оставив позади непростой период становления, в настоящий момент «Георг Полимер» активно развивается. Осваивает новое оборудование, увеличивает складские площади, ведет поиск новых талантливых специалистов.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Мы делаем ставку на развивающиеся рынки, Новые технологии, участвуем в интересных и сложных проектах.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Новый комплекс оборудования  для производства контейнеров методом термоформования предназначен не только для стабильного выпуска качественной  продукции, но заточен под быстрый вывод новых дизайнов на рынок.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Научный подход к свойствам материалов, гибкость, расчет стоимости всей цепочки поставок, поиск нестандартных решений – эти подходы определяют сегодня качественный состав нашей команды, как сочетание высокого профессионализма и опыта с молодостью, энергией, любознательностью и энтузиазмом.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«Георг Полимер» видит свой успех, как создание новой ценности для потребителя, Как партнерство для получения взаимной выгоды, как совместный рост.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40A8909-F68D-471E-8F6C-3EF88AD5754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2760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99872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47456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49156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47456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49156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99872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2760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99872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47456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49156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147456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249156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99872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2760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199872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147456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2491560" y="152388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147456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2491560" y="3927600"/>
            <a:ext cx="968400" cy="219492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460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998720" y="392760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998720" y="1523880"/>
            <a:ext cx="1467720" cy="219492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27600"/>
            <a:ext cx="3007800" cy="219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e9d596"/>
                </a:solidFill>
                <a:latin typeface="Lucida Sans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A1690A45-7B33-40B6-B992-342639522432}" type="datetime">
              <a:rPr b="0" lang="ru-RU" sz="1200" spc="-1" strike="noStrike">
                <a:solidFill>
                  <a:srgbClr val="000000"/>
                </a:solidFill>
                <a:latin typeface="Book Antiqua"/>
              </a:rPr>
              <a:t>13.2.20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5AE6B8D8-CC6D-4BAC-B9F2-37028A7A9D33}" type="slidenum">
              <a:rPr b="0" lang="ru-RU" sz="1200" spc="-1" strike="noStrike">
                <a:solidFill>
                  <a:srgbClr val="000000"/>
                </a:solidFill>
                <a:latin typeface="Book Antiqu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Book Antiqua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</a:rPr>
              <a:t>Второй уровень структуры</a:t>
            </a:r>
            <a:endParaRPr b="0" lang="ru-RU" sz="2200" spc="-1" strike="noStrike">
              <a:solidFill>
                <a:srgbClr val="000000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100" spc="-1" strike="noStrike">
                <a:solidFill>
                  <a:srgbClr val="e9d596"/>
                </a:solidFill>
                <a:latin typeface="Lucida Sans"/>
              </a:rPr>
              <a:t>Образец заголовка</a:t>
            </a:r>
            <a:endParaRPr b="0" lang="ru-RU" sz="41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rIns="90000" tIns="45000" bIns="45000"/>
          <a:p>
            <a:pPr marL="548640" indent="-411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000000"/>
                </a:solidFill>
                <a:latin typeface="Book Antiqua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  <a:p>
            <a:pPr lvl="1" marL="868680" indent="-282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000000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lvl="2" marL="1134000" indent="-2282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95000"/>
              <a:buFont typeface="Wingdings" charset="2"/>
              <a:buChar char=""/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</a:rPr>
              <a:t>Третий уровень</a:t>
            </a:r>
            <a:endParaRPr b="0" lang="ru-RU" sz="2200" spc="-1" strike="noStrike">
              <a:solidFill>
                <a:srgbClr val="000000"/>
              </a:solidFill>
              <a:latin typeface="Book Antiqua"/>
            </a:endParaRPr>
          </a:p>
          <a:p>
            <a:pPr lvl="3" marL="1353240" indent="-182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 3" charset="2"/>
              <a:buChar char="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lvl="4" marL="1545480" indent="-182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 2" charset="2"/>
              <a:buChar char="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67747AC3-8691-4B8A-B1B5-3BA4CB9AC82A}" type="datetime">
              <a:rPr b="0" lang="ru-RU" sz="1200" spc="-1" strike="noStrike">
                <a:solidFill>
                  <a:srgbClr val="000000"/>
                </a:solidFill>
                <a:latin typeface="Book Antiqua"/>
              </a:rPr>
              <a:t>13.2.20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56EFC085-9C9F-4791-8394-E0FDD0D1BE2B}" type="slidenum">
              <a:rPr b="0" lang="ru-RU" sz="1200" spc="-1" strike="noStrike">
                <a:solidFill>
                  <a:srgbClr val="000000"/>
                </a:solidFill>
                <a:latin typeface="Book Antiqua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f3da8c"/>
                </a:solidFill>
                <a:latin typeface="Lucida Sans"/>
              </a:rPr>
              <a:t>Образец заголовка</a:t>
            </a:r>
            <a:endParaRPr b="0" lang="ru-RU" sz="2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3007800" cy="46018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Book Antiqua"/>
              </a:rPr>
              <a:t>Образец текста</a:t>
            </a:r>
            <a:endParaRPr b="0" lang="ru-RU" sz="1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90000" rIns="90000" tIns="45000" bIns="45000"/>
          <a:p>
            <a:pPr marL="548640" indent="-41112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65000"/>
              <a:buFont typeface="Wingdings 2" charset="2"/>
              <a:buChar char=""/>
            </a:pPr>
            <a:r>
              <a:rPr b="0" lang="ru-RU" sz="2600" spc="-1" strike="noStrike">
                <a:solidFill>
                  <a:srgbClr val="000000"/>
                </a:solidFill>
                <a:latin typeface="Book Antiqu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Book Antiqua"/>
            </a:endParaRPr>
          </a:p>
          <a:p>
            <a:pPr lvl="1" marL="868680" indent="-2829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000000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lvl="2" marL="1134000" indent="-2282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95000"/>
              <a:buFont typeface="Wingdings" charset="2"/>
              <a:buChar char=""/>
            </a:pPr>
            <a:r>
              <a:rPr b="0" lang="ru-RU" sz="2200" spc="-1" strike="noStrike">
                <a:solidFill>
                  <a:srgbClr val="000000"/>
                </a:solidFill>
                <a:latin typeface="Book Antiqua"/>
              </a:rPr>
              <a:t>Третий уровень</a:t>
            </a:r>
            <a:endParaRPr b="0" lang="ru-RU" sz="2200" spc="-1" strike="noStrike">
              <a:solidFill>
                <a:srgbClr val="000000"/>
              </a:solidFill>
              <a:latin typeface="Book Antiqua"/>
            </a:endParaRPr>
          </a:p>
          <a:p>
            <a:pPr lvl="3" marL="1353240" indent="-182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 3" charset="2"/>
              <a:buChar char=""/>
            </a:pPr>
            <a:r>
              <a:rPr b="0" lang="ru-RU" sz="2000" spc="-1" strike="noStrike">
                <a:solidFill>
                  <a:srgbClr val="000000"/>
                </a:solidFill>
                <a:latin typeface="Book Antiqu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lvl="4" marL="1545480" indent="-1825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 2" charset="2"/>
              <a:buChar char=""/>
            </a:pPr>
            <a:r>
              <a:rPr b="0" lang="ru-RU" sz="1800" spc="-1" strike="noStrike">
                <a:solidFill>
                  <a:srgbClr val="000000"/>
                </a:solidFill>
                <a:latin typeface="Book Antiqua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fld id="{A8764917-6653-4D71-9A2B-A2A94CA4EB66}" type="datetime">
              <a:rPr b="0" lang="ru-RU" sz="1200" spc="-1" strike="noStrike">
                <a:solidFill>
                  <a:srgbClr val="000000"/>
                </a:solidFill>
                <a:latin typeface="Book Antiqua"/>
              </a:rPr>
              <a:t>13.2.20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D033F0ED-4BD4-46CA-85F4-81E2D9420E94}" type="slidenum">
              <a:rPr b="0" lang="ru-RU" sz="1200" spc="-1" strike="noStrike">
                <a:solidFill>
                  <a:srgbClr val="000000"/>
                </a:solidFill>
                <a:latin typeface="Book Antiqu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slideLayout" Target="../slideLayouts/slideLayout25.xml"/><Relationship Id="rId11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www.sinta.pro/" TargetMode="External"/><Relationship Id="rId2" Type="http://schemas.openxmlformats.org/officeDocument/2006/relationships/hyperlink" Target="mailto:odposuda@sinta.pro" TargetMode="External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georgpolymer.ru/" TargetMode="External"/><Relationship Id="rId2" Type="http://schemas.openxmlformats.org/officeDocument/2006/relationships/hyperlink" Target="http://georgpolymer.ru/" TargetMode="External"/><Relationship Id="rId3" Type="http://schemas.openxmlformats.org/officeDocument/2006/relationships/hyperlink" Target="http://georgpolymer.ru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hyperlink" Target="http://georgpolymer.ru/" TargetMode="External"/><Relationship Id="rId5" Type="http://schemas.openxmlformats.org/officeDocument/2006/relationships/hyperlink" Target="http://georgpolymer.ru/" TargetMode="External"/><Relationship Id="rId6" Type="http://schemas.openxmlformats.org/officeDocument/2006/relationships/hyperlink" Target="http://georgpolymer.ru/" TargetMode="External"/><Relationship Id="rId7" Type="http://schemas.openxmlformats.org/officeDocument/2006/relationships/hyperlink" Target="http://georgpolymer.ru/" TargetMode="External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39560" y="1856520"/>
            <a:ext cx="8462880" cy="442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31" name="Picture 7" descr=""/>
          <p:cNvPicPr/>
          <p:nvPr/>
        </p:nvPicPr>
        <p:blipFill>
          <a:blip r:embed="rId1"/>
          <a:stretch/>
        </p:blipFill>
        <p:spPr>
          <a:xfrm>
            <a:off x="5856840" y="2132640"/>
            <a:ext cx="3174120" cy="2360520"/>
          </a:xfrm>
          <a:prstGeom prst="rect">
            <a:avLst/>
          </a:prstGeom>
          <a:ln>
            <a:noFill/>
          </a:ln>
        </p:spPr>
      </p:pic>
      <p:pic>
        <p:nvPicPr>
          <p:cNvPr id="132" name="Picture 8" descr=""/>
          <p:cNvPicPr/>
          <p:nvPr/>
        </p:nvPicPr>
        <p:blipFill>
          <a:blip r:embed="rId2"/>
          <a:stretch/>
        </p:blipFill>
        <p:spPr>
          <a:xfrm>
            <a:off x="5975640" y="4626000"/>
            <a:ext cx="2942640" cy="1961640"/>
          </a:xfrm>
          <a:prstGeom prst="rect">
            <a:avLst/>
          </a:prstGeom>
          <a:ln>
            <a:noFill/>
          </a:ln>
        </p:spPr>
      </p:pic>
      <p:pic>
        <p:nvPicPr>
          <p:cNvPr id="133" name="Picture 9" descr=""/>
          <p:cNvPicPr/>
          <p:nvPr/>
        </p:nvPicPr>
        <p:blipFill>
          <a:blip r:embed="rId3"/>
          <a:stretch/>
        </p:blipFill>
        <p:spPr>
          <a:xfrm>
            <a:off x="3708000" y="1980000"/>
            <a:ext cx="1827000" cy="2451960"/>
          </a:xfrm>
          <a:prstGeom prst="rect">
            <a:avLst/>
          </a:prstGeom>
          <a:ln>
            <a:noFill/>
          </a:ln>
        </p:spPr>
      </p:pic>
      <p:pic>
        <p:nvPicPr>
          <p:cNvPr id="134" name="Picture 3" descr=""/>
          <p:cNvPicPr/>
          <p:nvPr/>
        </p:nvPicPr>
        <p:blipFill>
          <a:blip r:embed="rId4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1535760" y="332640"/>
            <a:ext cx="70358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4800" spc="-1" strike="noStrike">
                <a:solidFill>
                  <a:srgbClr val="253d75"/>
                </a:solidFill>
                <a:latin typeface="Calibri"/>
              </a:rPr>
              <a:t>Новый вид упаковки для Вашей продукции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36" name="Picture 6" descr=""/>
          <p:cNvPicPr/>
          <p:nvPr/>
        </p:nvPicPr>
        <p:blipFill>
          <a:blip r:embed="rId5"/>
          <a:stretch/>
        </p:blipFill>
        <p:spPr>
          <a:xfrm>
            <a:off x="3996000" y="4557600"/>
            <a:ext cx="1439640" cy="2160000"/>
          </a:xfrm>
          <a:prstGeom prst="rect">
            <a:avLst/>
          </a:prstGeom>
          <a:ln>
            <a:noFill/>
          </a:ln>
        </p:spPr>
      </p:pic>
      <p:pic>
        <p:nvPicPr>
          <p:cNvPr id="137" name="Picture 2" descr=""/>
          <p:cNvPicPr/>
          <p:nvPr/>
        </p:nvPicPr>
        <p:blipFill>
          <a:blip r:embed="rId6"/>
          <a:stretch/>
        </p:blipFill>
        <p:spPr>
          <a:xfrm>
            <a:off x="533520" y="4632840"/>
            <a:ext cx="2858040" cy="1964160"/>
          </a:xfrm>
          <a:prstGeom prst="rect">
            <a:avLst/>
          </a:prstGeom>
          <a:ln>
            <a:noFill/>
          </a:ln>
        </p:spPr>
      </p:pic>
      <p:pic>
        <p:nvPicPr>
          <p:cNvPr id="138" name="Picture 2" descr=""/>
          <p:cNvPicPr/>
          <p:nvPr/>
        </p:nvPicPr>
        <p:blipFill>
          <a:blip r:embed="rId7"/>
          <a:stretch/>
        </p:blipFill>
        <p:spPr>
          <a:xfrm>
            <a:off x="326520" y="2132640"/>
            <a:ext cx="3065040" cy="239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1582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137160">
              <a:lnSpc>
                <a:spcPct val="100000"/>
              </a:lnSpc>
              <a:spcBef>
                <a:spcPts val="360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66000" y="274680"/>
            <a:ext cx="8020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ТЕХНОЛОГИИ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768d5a"/>
                </a:solidFill>
                <a:latin typeface="Calibri"/>
              </a:rPr>
              <a:t>«Skin»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87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397440" y="1582200"/>
            <a:ext cx="8064360" cy="44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Преимущества скин-упаковки в полипропиленовых лотках: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- не видно перетекающей жидкости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- увеличивается срок годности до 21 дня (при использовании высокобарьерных      материалов)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- нет необходимости использования газа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- высокая степень новаторства при использовании подобной упаковки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- уменьшаются логистические затраты, так как укладка происходит максимально компактно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89" name="Picture 3" descr=""/>
          <p:cNvPicPr/>
          <p:nvPr/>
        </p:nvPicPr>
        <p:blipFill>
          <a:blip r:embed="rId2"/>
          <a:stretch/>
        </p:blipFill>
        <p:spPr>
          <a:xfrm>
            <a:off x="388440" y="3717000"/>
            <a:ext cx="4688640" cy="276336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"/>
          <p:cNvPicPr/>
          <p:nvPr/>
        </p:nvPicPr>
        <p:blipFill>
          <a:blip r:embed="rId3"/>
          <a:stretch/>
        </p:blipFill>
        <p:spPr>
          <a:xfrm>
            <a:off x="5292000" y="3717000"/>
            <a:ext cx="3634920" cy="276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1582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137160">
              <a:lnSpc>
                <a:spcPct val="100000"/>
              </a:lnSpc>
              <a:spcBef>
                <a:spcPts val="360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666000" y="274680"/>
            <a:ext cx="8020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ТЕХНОЛОГИИ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768d5a"/>
                </a:solidFill>
                <a:latin typeface="Calibri"/>
              </a:rPr>
              <a:t>«Skin»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93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397440" y="1582200"/>
            <a:ext cx="8064360" cy="30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СКИН УПАКОВКА С НАКЛОНОМ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Преимущества те же, но есть небольшая доработка в плане геометрии лотка: он сделан с небольшим уклоном, что выгодно отличает данную упаковку. На витрине продукт лучше просматривается и визуально более привлекателен покупателю.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95" name="Picture 1" descr=""/>
          <p:cNvPicPr/>
          <p:nvPr/>
        </p:nvPicPr>
        <p:blipFill>
          <a:blip r:embed="rId2"/>
          <a:stretch/>
        </p:blipFill>
        <p:spPr>
          <a:xfrm>
            <a:off x="1403640" y="2951640"/>
            <a:ext cx="6288840" cy="338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619640" y="404640"/>
            <a:ext cx="5976360" cy="71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УДОБСТВО ДЛЯ ПРОДАВЦА</a:t>
            </a:r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97" name="Picture 4" descr=""/>
          <p:cNvPicPr/>
          <p:nvPr/>
        </p:nvPicPr>
        <p:blipFill>
          <a:blip r:embed="rId1"/>
          <a:stretch/>
        </p:blipFill>
        <p:spPr>
          <a:xfrm>
            <a:off x="467640" y="1451520"/>
            <a:ext cx="4363920" cy="725040"/>
          </a:xfrm>
          <a:prstGeom prst="rect">
            <a:avLst/>
          </a:prstGeom>
          <a:ln>
            <a:noFill/>
          </a:ln>
        </p:spPr>
      </p:pic>
      <p:pic>
        <p:nvPicPr>
          <p:cNvPr id="198" name="Picture 7" descr=""/>
          <p:cNvPicPr/>
          <p:nvPr/>
        </p:nvPicPr>
        <p:blipFill>
          <a:blip r:embed="rId2"/>
          <a:stretch/>
        </p:blipFill>
        <p:spPr>
          <a:xfrm>
            <a:off x="488880" y="4147920"/>
            <a:ext cx="1117800" cy="935640"/>
          </a:xfrm>
          <a:prstGeom prst="rect">
            <a:avLst/>
          </a:prstGeom>
          <a:ln>
            <a:noFill/>
          </a:ln>
        </p:spPr>
      </p:pic>
      <p:pic>
        <p:nvPicPr>
          <p:cNvPr id="199" name="Picture 8" descr=""/>
          <p:cNvPicPr/>
          <p:nvPr/>
        </p:nvPicPr>
        <p:blipFill>
          <a:blip r:embed="rId3"/>
          <a:stretch/>
        </p:blipFill>
        <p:spPr>
          <a:xfrm>
            <a:off x="2039760" y="4254480"/>
            <a:ext cx="1274400" cy="1706040"/>
          </a:xfrm>
          <a:prstGeom prst="rect">
            <a:avLst/>
          </a:prstGeom>
          <a:ln>
            <a:noFill/>
          </a:ln>
        </p:spPr>
      </p:pic>
      <p:pic>
        <p:nvPicPr>
          <p:cNvPr id="200" name="Picture 10" descr=""/>
          <p:cNvPicPr/>
          <p:nvPr/>
        </p:nvPicPr>
        <p:blipFill>
          <a:blip r:embed="rId4"/>
          <a:stretch/>
        </p:blipFill>
        <p:spPr>
          <a:xfrm>
            <a:off x="495000" y="5161680"/>
            <a:ext cx="1130400" cy="846360"/>
          </a:xfrm>
          <a:prstGeom prst="rect">
            <a:avLst/>
          </a:prstGeom>
          <a:ln>
            <a:noFill/>
          </a:ln>
        </p:spPr>
      </p:pic>
      <p:pic>
        <p:nvPicPr>
          <p:cNvPr id="201" name="Picture 9" descr=""/>
          <p:cNvPicPr/>
          <p:nvPr/>
        </p:nvPicPr>
        <p:blipFill>
          <a:blip r:embed="rId5"/>
          <a:stretch/>
        </p:blipFill>
        <p:spPr>
          <a:xfrm>
            <a:off x="3706920" y="4147920"/>
            <a:ext cx="1185480" cy="888480"/>
          </a:xfrm>
          <a:prstGeom prst="rect">
            <a:avLst/>
          </a:prstGeom>
          <a:ln>
            <a:noFill/>
          </a:ln>
        </p:spPr>
      </p:pic>
      <p:pic>
        <p:nvPicPr>
          <p:cNvPr id="202" name="Picture 15" descr=""/>
          <p:cNvPicPr/>
          <p:nvPr/>
        </p:nvPicPr>
        <p:blipFill>
          <a:blip r:embed="rId6"/>
          <a:stretch/>
        </p:blipFill>
        <p:spPr>
          <a:xfrm>
            <a:off x="3706920" y="5109120"/>
            <a:ext cx="1185480" cy="887040"/>
          </a:xfrm>
          <a:prstGeom prst="rect">
            <a:avLst/>
          </a:prstGeom>
          <a:ln>
            <a:noFill/>
          </a:ln>
        </p:spPr>
      </p:pic>
      <p:pic>
        <p:nvPicPr>
          <p:cNvPr id="203" name="Picture 17" descr=""/>
          <p:cNvPicPr/>
          <p:nvPr/>
        </p:nvPicPr>
        <p:blipFill>
          <a:blip r:embed="rId7"/>
          <a:stretch/>
        </p:blipFill>
        <p:spPr>
          <a:xfrm>
            <a:off x="495000" y="2243520"/>
            <a:ext cx="4365360" cy="1847520"/>
          </a:xfrm>
          <a:prstGeom prst="rect">
            <a:avLst/>
          </a:prstGeom>
          <a:ln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8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205" name="Picture 2" descr=""/>
          <p:cNvPicPr/>
          <p:nvPr/>
        </p:nvPicPr>
        <p:blipFill>
          <a:blip r:embed="rId9"/>
          <a:stretch/>
        </p:blipFill>
        <p:spPr>
          <a:xfrm>
            <a:off x="5364000" y="1460520"/>
            <a:ext cx="3148200" cy="454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 descr=""/>
          <p:cNvPicPr/>
          <p:nvPr/>
        </p:nvPicPr>
        <p:blipFill>
          <a:blip r:embed="rId1"/>
          <a:stretch/>
        </p:blipFill>
        <p:spPr>
          <a:xfrm>
            <a:off x="107640" y="4662000"/>
            <a:ext cx="2205000" cy="1647000"/>
          </a:xfrm>
          <a:prstGeom prst="rect">
            <a:avLst/>
          </a:prstGeom>
          <a:ln>
            <a:noFill/>
          </a:ln>
        </p:spPr>
      </p:pic>
      <p:pic>
        <p:nvPicPr>
          <p:cNvPr id="207" name="Picture 7" descr=""/>
          <p:cNvPicPr/>
          <p:nvPr/>
        </p:nvPicPr>
        <p:blipFill>
          <a:blip r:embed="rId2"/>
          <a:stretch/>
        </p:blipFill>
        <p:spPr>
          <a:xfrm>
            <a:off x="1835640" y="5201640"/>
            <a:ext cx="1979640" cy="1481400"/>
          </a:xfrm>
          <a:prstGeom prst="rect">
            <a:avLst/>
          </a:prstGeom>
          <a:ln>
            <a:noFill/>
          </a:ln>
        </p:spPr>
      </p:pic>
      <p:pic>
        <p:nvPicPr>
          <p:cNvPr id="208" name="Picture 8" descr=""/>
          <p:cNvPicPr/>
          <p:nvPr/>
        </p:nvPicPr>
        <p:blipFill>
          <a:blip r:embed="rId3"/>
          <a:stretch/>
        </p:blipFill>
        <p:spPr>
          <a:xfrm>
            <a:off x="3485880" y="4662000"/>
            <a:ext cx="2232000" cy="1670040"/>
          </a:xfrm>
          <a:prstGeom prst="rect">
            <a:avLst/>
          </a:prstGeom>
          <a:ln>
            <a:noFill/>
          </a:ln>
        </p:spPr>
      </p:pic>
      <p:pic>
        <p:nvPicPr>
          <p:cNvPr id="209" name="Picture 3" descr=""/>
          <p:cNvPicPr/>
          <p:nvPr/>
        </p:nvPicPr>
        <p:blipFill>
          <a:blip r:embed="rId4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210" name="Picture 2" descr=""/>
          <p:cNvPicPr/>
          <p:nvPr/>
        </p:nvPicPr>
        <p:blipFill>
          <a:blip r:embed="rId5"/>
          <a:stretch/>
        </p:blipFill>
        <p:spPr>
          <a:xfrm>
            <a:off x="755640" y="1698840"/>
            <a:ext cx="3672000" cy="264996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1619640" y="404640"/>
            <a:ext cx="5976360" cy="71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УДОБСТВО ДЛЯ ПОКУПАТЕЛЯ</a:t>
            </a:r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212" name="Picture 3" descr=""/>
          <p:cNvPicPr/>
          <p:nvPr/>
        </p:nvPicPr>
        <p:blipFill>
          <a:blip r:embed="rId6"/>
          <a:stretch/>
        </p:blipFill>
        <p:spPr>
          <a:xfrm>
            <a:off x="6156000" y="4976640"/>
            <a:ext cx="2160000" cy="1731240"/>
          </a:xfrm>
          <a:prstGeom prst="rect">
            <a:avLst/>
          </a:prstGeom>
          <a:ln>
            <a:noFill/>
          </a:ln>
        </p:spPr>
      </p:pic>
      <p:pic>
        <p:nvPicPr>
          <p:cNvPr id="213" name="Picture 4" descr=""/>
          <p:cNvPicPr/>
          <p:nvPr/>
        </p:nvPicPr>
        <p:blipFill>
          <a:blip r:embed="rId7"/>
          <a:stretch/>
        </p:blipFill>
        <p:spPr>
          <a:xfrm flipH="1" rot="10800000">
            <a:off x="8748000" y="4920120"/>
            <a:ext cx="2808000" cy="365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971640" y="167400"/>
            <a:ext cx="7722000" cy="642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137160" algn="ctr">
              <a:lnSpc>
                <a:spcPct val="100000"/>
              </a:lnSpc>
              <a:spcBef>
                <a:spcPts val="479"/>
              </a:spcBef>
            </a:pPr>
            <a:r>
              <a:rPr b="0" i="1" lang="ru-RU" sz="2400" spc="-1" strike="noStrike">
                <a:solidFill>
                  <a:srgbClr val="253d75"/>
                </a:solidFill>
                <a:latin typeface="Calibri"/>
              </a:rPr>
              <a:t>Если Вы заботитесь о том, чтобы производимый Вами товар надежно хранился в упакованной таре, а также имел презентабельный вид, привлекал внимание покупателей и стал легко узнаваем, то обращайтесь к нам.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 algn="ctr">
              <a:lnSpc>
                <a:spcPct val="100000"/>
              </a:lnSpc>
              <a:spcBef>
                <a:spcPts val="479"/>
              </a:spcBef>
            </a:pPr>
            <a:r>
              <a:rPr b="0" i="1" lang="ru-RU" sz="2400" spc="-1" strike="noStrike">
                <a:solidFill>
                  <a:srgbClr val="253d75"/>
                </a:solidFill>
                <a:latin typeface="Calibri"/>
              </a:rPr>
              <a:t>Сотрудничество с нами позволит Вам использовать именно тот вид упаковки, который будет полностью соответствовать Вашей продукции.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 algn="ctr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У нас можно купить: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контейнеры  и  пленки для запайки.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Также мы поможем в приобретении оборудования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400"/>
              </a:spcBef>
            </a:pP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г. Саратов, ул. Азина, д. 60 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+7 (8452) 77-00-40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 u="sng">
                <a:solidFill>
                  <a:srgbClr val="410082"/>
                </a:solidFill>
                <a:uFillTx/>
                <a:latin typeface="Calibri"/>
                <a:hlinkClick r:id="rId1"/>
              </a:rPr>
              <a:t>www.sinta.pro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2000" spc="-1" strike="noStrike" u="sng">
                <a:solidFill>
                  <a:srgbClr val="410082"/>
                </a:solidFill>
                <a:uFillTx/>
                <a:latin typeface="Calibri"/>
                <a:hlinkClick r:id="rId2"/>
              </a:rPr>
              <a:t>odposuda@sinta.pro</a:t>
            </a: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215" name="Picture 3" descr=""/>
          <p:cNvPicPr/>
          <p:nvPr/>
        </p:nvPicPr>
        <p:blipFill>
          <a:blip r:embed="rId3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39640" y="247320"/>
            <a:ext cx="7344360" cy="138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Мы являемся официальным представителем компании </a:t>
            </a:r>
            <a:r>
              <a:rPr b="1" i="1" lang="ru-RU" sz="3200" spc="-1" strike="noStrike" u="sng">
                <a:solidFill>
                  <a:srgbClr val="410082"/>
                </a:solidFill>
                <a:uFillTx/>
                <a:latin typeface="Calibri"/>
                <a:hlinkClick r:id="rId1"/>
              </a:rPr>
              <a:t>«</a:t>
            </a:r>
            <a:r>
              <a:rPr b="1" i="1" lang="ru-RU" sz="3200" spc="-1" strike="noStrike" u="sng">
                <a:solidFill>
                  <a:srgbClr val="410082"/>
                </a:solidFill>
                <a:uFillTx/>
                <a:latin typeface="Calibri"/>
                <a:hlinkClick r:id="rId2"/>
              </a:rPr>
              <a:t>ГеоргПолимер</a:t>
            </a:r>
            <a:r>
              <a:rPr b="1" i="1" lang="ru-RU" sz="3200" spc="-1" strike="noStrike" u="sng">
                <a:solidFill>
                  <a:srgbClr val="410082"/>
                </a:solidFill>
                <a:uFillTx/>
                <a:latin typeface="Calibri"/>
                <a:hlinkClick r:id="rId3"/>
              </a:rPr>
              <a:t>»</a:t>
            </a:r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4"/>
          <a:stretch/>
        </p:blipFill>
        <p:spPr>
          <a:xfrm>
            <a:off x="395640" y="2806200"/>
            <a:ext cx="4309920" cy="2592000"/>
          </a:xfrm>
          <a:prstGeom prst="rect">
            <a:avLst/>
          </a:prstGeom>
          <a:ln>
            <a:noFill/>
          </a:ln>
        </p:spPr>
      </p:pic>
      <p:pic>
        <p:nvPicPr>
          <p:cNvPr id="141" name="Picture 3" descr=""/>
          <p:cNvPicPr/>
          <p:nvPr/>
        </p:nvPicPr>
        <p:blipFill>
          <a:blip r:embed="rId5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142" name="Picture 2" descr=""/>
          <p:cNvPicPr/>
          <p:nvPr/>
        </p:nvPicPr>
        <p:blipFill>
          <a:blip r:embed="rId6"/>
          <a:stretch/>
        </p:blipFill>
        <p:spPr>
          <a:xfrm>
            <a:off x="5076000" y="1772640"/>
            <a:ext cx="350928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411640" y="156600"/>
            <a:ext cx="5616360" cy="82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Почему именно запайка…</a:t>
            </a:r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636840" y="1451520"/>
            <a:ext cx="8298000" cy="442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548640" indent="-41112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Упакованные продукты сохраняют свое качество и привлекательный внешний вид на полках супермаркета и предприятиях общественного питания как в горизонтальном, так и полувертикальном положении.</a:t>
            </a: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340"/>
              </a:spcBef>
            </a:pP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Упаковка продуктов на вынос герметична при транспортировке  и сохраняет презентабельный вид блюда.</a:t>
            </a: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340"/>
              </a:spcBef>
            </a:pP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700" spc="-1" strike="noStrike">
                <a:solidFill>
                  <a:srgbClr val="000000"/>
                </a:solidFill>
                <a:latin typeface="Calibri"/>
              </a:rPr>
              <a:t>Использование запайщиков лотков позволяет не только расширить ассортимент упаковываемой продукции, но и усовершенствовать рабочий процесс в цехе по упаковке продуктов.</a:t>
            </a: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17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146" name="Picture 2" descr=""/>
          <p:cNvPicPr/>
          <p:nvPr/>
        </p:nvPicPr>
        <p:blipFill>
          <a:blip r:embed="rId2"/>
          <a:stretch/>
        </p:blipFill>
        <p:spPr>
          <a:xfrm>
            <a:off x="644040" y="4457160"/>
            <a:ext cx="3988440" cy="2273760"/>
          </a:xfrm>
          <a:prstGeom prst="rect">
            <a:avLst/>
          </a:prstGeom>
          <a:ln>
            <a:noFill/>
          </a:ln>
        </p:spPr>
      </p:pic>
      <p:pic>
        <p:nvPicPr>
          <p:cNvPr id="147" name="Picture 3" descr=""/>
          <p:cNvPicPr/>
          <p:nvPr/>
        </p:nvPicPr>
        <p:blipFill>
          <a:blip r:embed="rId3"/>
          <a:stretch/>
        </p:blipFill>
        <p:spPr>
          <a:xfrm>
            <a:off x="5004000" y="4234320"/>
            <a:ext cx="3528000" cy="249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99640" y="274680"/>
            <a:ext cx="77868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Основные преимущества лотков под запайку</a:t>
            </a:r>
            <a:br/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67640" y="1268640"/>
            <a:ext cx="8218800" cy="504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65320">
              <a:lnSpc>
                <a:spcPct val="100000"/>
              </a:lnSpc>
              <a:spcBef>
                <a:spcPts val="380"/>
              </a:spcBef>
            </a:pPr>
            <a:r>
              <a:rPr b="1" lang="ru-RU" sz="1900" spc="-1" strike="noStrike">
                <a:solidFill>
                  <a:srgbClr val="000000"/>
                </a:solidFill>
                <a:latin typeface="Calibri"/>
              </a:rPr>
              <a:t>Лотки под запайку</a:t>
            </a: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 пленкой используют для упаковки охлажденных мясных продуктов, птицы; замороженных мясных продуктов, полуфабрикатов; салатов, морепродуктов; готовых вторых блюд.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265320">
              <a:lnSpc>
                <a:spcPct val="100000"/>
              </a:lnSpc>
              <a:spcBef>
                <a:spcPts val="380"/>
              </a:spcBef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Лотки изготавливаются из различных материалов в зависимости от требований, предъявляемых к упаковке, и используются вместе с пленкой.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85360">
              <a:lnSpc>
                <a:spcPct val="100000"/>
              </a:lnSpc>
              <a:spcBef>
                <a:spcPts val="380"/>
              </a:spcBef>
            </a:pP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85360">
              <a:lnSpc>
                <a:spcPct val="100000"/>
              </a:lnSpc>
              <a:spcBef>
                <a:spcPts val="380"/>
              </a:spcBef>
            </a:pPr>
            <a:r>
              <a:rPr b="1" lang="ru-RU" sz="1900" spc="-1" strike="noStrike" u="sng">
                <a:solidFill>
                  <a:srgbClr val="000000"/>
                </a:solidFill>
                <a:uFillTx/>
                <a:latin typeface="Calibri"/>
              </a:rPr>
              <a:t>Основные характеристики: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Выдерживают заморозку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Гигиеническая сохранность продукта 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Сохраняют свежесть и вкусовые качества продукта на более длительный срок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Возможно производство лотков с барьерным слоем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Возможно изготовление лотков различных цветов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Абсолютно безопасны в использовании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Компактны при перевозке и хранении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SzPct val="65000"/>
              <a:buFont typeface="Wingdings" charset="2"/>
              <a:buChar char="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Можно разогревать в СВЧ</a:t>
            </a: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19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50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151" name="Picture 2" descr=""/>
          <p:cNvPicPr/>
          <p:nvPr/>
        </p:nvPicPr>
        <p:blipFill>
          <a:blip r:embed="rId2"/>
          <a:stretch/>
        </p:blipFill>
        <p:spPr>
          <a:xfrm>
            <a:off x="6300360" y="4960800"/>
            <a:ext cx="2592000" cy="165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ДИЗАЙН ЛОТКОВ</a:t>
            </a:r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971640" y="1455120"/>
            <a:ext cx="3260160" cy="4288320"/>
          </a:xfrm>
          <a:prstGeom prst="rect">
            <a:avLst/>
          </a:prstGeom>
          <a:ln>
            <a:noFill/>
          </a:ln>
        </p:spPr>
      </p:pic>
      <p:pic>
        <p:nvPicPr>
          <p:cNvPr id="154" name="Picture 3" descr=""/>
          <p:cNvPicPr/>
          <p:nvPr/>
        </p:nvPicPr>
        <p:blipFill>
          <a:blip r:embed="rId2"/>
          <a:stretch/>
        </p:blipFill>
        <p:spPr>
          <a:xfrm>
            <a:off x="4985280" y="1451520"/>
            <a:ext cx="3174480" cy="4281480"/>
          </a:xfrm>
          <a:prstGeom prst="rect">
            <a:avLst/>
          </a:prstGeom>
          <a:ln>
            <a:noFill/>
          </a:ln>
        </p:spPr>
      </p:pic>
      <p:pic>
        <p:nvPicPr>
          <p:cNvPr id="155" name="Picture 3" descr=""/>
          <p:cNvPicPr/>
          <p:nvPr/>
        </p:nvPicPr>
        <p:blipFill>
          <a:blip r:embed="rId3"/>
          <a:stretch/>
        </p:blipFill>
        <p:spPr>
          <a:xfrm>
            <a:off x="132120" y="186120"/>
            <a:ext cx="1068120" cy="126504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525600" y="4437000"/>
            <a:ext cx="7214400" cy="166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С полным ассортиментом продукции можно ознакомиться на </a:t>
            </a:r>
            <a:r>
              <a:rPr b="0" lang="ru-RU" sz="2000" spc="-1" strike="noStrike" u="sng">
                <a:solidFill>
                  <a:srgbClr val="410082"/>
                </a:solidFill>
                <a:uFillTx/>
                <a:latin typeface="Calibri"/>
                <a:hlinkClick r:id="rId4"/>
              </a:rPr>
              <a:t>сайте 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производителя – компании </a:t>
            </a:r>
            <a:r>
              <a:rPr b="1" i="1" lang="ru-RU" sz="2000" spc="-1" strike="noStrike" u="sng">
                <a:solidFill>
                  <a:srgbClr val="410082"/>
                </a:solidFill>
                <a:uFillTx/>
                <a:latin typeface="Calibri"/>
                <a:hlinkClick r:id="rId5"/>
              </a:rPr>
              <a:t>«</a:t>
            </a:r>
            <a:r>
              <a:rPr b="1" i="1" lang="ru-RU" sz="2000" spc="-1" strike="noStrike" u="sng">
                <a:solidFill>
                  <a:srgbClr val="410082"/>
                </a:solidFill>
                <a:uFillTx/>
                <a:latin typeface="Calibri"/>
                <a:hlinkClick r:id="rId6"/>
              </a:rPr>
              <a:t>ГеоргПолимер</a:t>
            </a:r>
            <a:r>
              <a:rPr b="1" i="1" lang="ru-RU" sz="2000" spc="-1" strike="noStrike" u="sng">
                <a:solidFill>
                  <a:srgbClr val="410082"/>
                </a:solidFill>
                <a:uFillTx/>
                <a:latin typeface="Calibri"/>
                <a:hlinkClick r:id="rId7"/>
              </a:rPr>
              <a:t>»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ТЕХНОЛОГИИ</a:t>
            </a:r>
            <a:endParaRPr b="0" lang="ru-RU" sz="3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67640" y="1600200"/>
            <a:ext cx="8218800" cy="348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3636000" y="1755000"/>
            <a:ext cx="1944000" cy="914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95959"/>
                </a:solidFill>
                <a:latin typeface="Calibri"/>
              </a:rPr>
              <a:t>Запайка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915120" y="3234600"/>
            <a:ext cx="2088000" cy="1346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404040"/>
                </a:solidFill>
                <a:latin typeface="Calibri"/>
              </a:rPr>
              <a:t>без МГС*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3661200" y="3234600"/>
            <a:ext cx="1918800" cy="1346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404040"/>
                </a:solidFill>
                <a:latin typeface="Calibri"/>
              </a:rPr>
              <a:t>с МГС*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6228360" y="3234600"/>
            <a:ext cx="1872000" cy="1346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404040"/>
                </a:solidFill>
                <a:latin typeface="Calibri"/>
              </a:rPr>
              <a:t>Skin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467640" y="5301360"/>
            <a:ext cx="4895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595959"/>
                </a:solidFill>
                <a:latin typeface="Calibri"/>
              </a:rPr>
              <a:t>*  -  Модифицированная Газовая Среда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4608000" y="2669400"/>
            <a:ext cx="12240" cy="5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9884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9"/>
          <p:cNvSpPr/>
          <p:nvPr/>
        </p:nvSpPr>
        <p:spPr>
          <a:xfrm flipH="1">
            <a:off x="1958400" y="2669400"/>
            <a:ext cx="2648520" cy="5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9884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0"/>
          <p:cNvSpPr/>
          <p:nvPr/>
        </p:nvSpPr>
        <p:spPr>
          <a:xfrm>
            <a:off x="4620600" y="2669400"/>
            <a:ext cx="2543400" cy="5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9884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Picture 2" descr=""/>
          <p:cNvPicPr/>
          <p:nvPr/>
        </p:nvPicPr>
        <p:blipFill>
          <a:blip r:embed="rId2"/>
          <a:stretch/>
        </p:blipFill>
        <p:spPr>
          <a:xfrm>
            <a:off x="6588360" y="4829760"/>
            <a:ext cx="2376000" cy="1865520"/>
          </a:xfrm>
          <a:prstGeom prst="rect">
            <a:avLst/>
          </a:prstGeom>
          <a:ln>
            <a:noFill/>
          </a:ln>
        </p:spPr>
      </p:pic>
      <p:pic>
        <p:nvPicPr>
          <p:cNvPr id="169" name="Picture 3" descr=""/>
          <p:cNvPicPr/>
          <p:nvPr/>
        </p:nvPicPr>
        <p:blipFill>
          <a:blip r:embed="rId3"/>
          <a:stretch/>
        </p:blipFill>
        <p:spPr>
          <a:xfrm>
            <a:off x="323640" y="1349640"/>
            <a:ext cx="2498040" cy="160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Описание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: запаивание контейнера без закачки газа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Использование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обеспечивает минимальный срок хранения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используется при заморозке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подходит  для транспортировки продуктов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Дополнительно: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возможно использование недорогого оборудования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доступность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66000" y="274680"/>
            <a:ext cx="8020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ТЕХНОЛОГИИ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768d5a"/>
                </a:solidFill>
                <a:latin typeface="Calibri"/>
              </a:rPr>
              <a:t>«Запайка» без МГС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72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173" name="Picture 2" descr=""/>
          <p:cNvPicPr/>
          <p:nvPr/>
        </p:nvPicPr>
        <p:blipFill>
          <a:blip r:embed="rId2"/>
          <a:srcRect l="2194" t="0" r="0" b="0"/>
          <a:stretch/>
        </p:blipFill>
        <p:spPr>
          <a:xfrm>
            <a:off x="6105600" y="1628640"/>
            <a:ext cx="2580840" cy="1968120"/>
          </a:xfrm>
          <a:prstGeom prst="rect">
            <a:avLst/>
          </a:prstGeom>
          <a:ln>
            <a:noFill/>
          </a:ln>
        </p:spPr>
      </p:pic>
      <p:pic>
        <p:nvPicPr>
          <p:cNvPr id="174" name="Picture 4" descr=""/>
          <p:cNvPicPr/>
          <p:nvPr/>
        </p:nvPicPr>
        <p:blipFill>
          <a:blip r:embed="rId3"/>
          <a:stretch/>
        </p:blipFill>
        <p:spPr>
          <a:xfrm>
            <a:off x="2411640" y="4154400"/>
            <a:ext cx="4392000" cy="247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Описание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: запаивание контейнера с использованием Модифицированной Газовой Среды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Применение с контейнерами ПП: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используется для увеличения срока годности охлажденного продукта (обычно для мяса, птицы, деликатесов)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Обеспечивает срок годности до 10 дней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Сохраняет естественный цвет продукта (актуально для говядины, баранины)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Не требуется особых условий при фасовке продукта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Применение с контейнерами ПП+EVOH: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Обеспечивает срок годности до 18 дней; до 25 дней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Сохраняет естественный цвет продукта (актуально для говядины, баранины)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65000"/>
              <a:buFont typeface="Wingdings 2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Для достижения срока годности 25 дней и более необходимо строгое соблюдение технологии и условий гигиены</a:t>
            </a: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 marL="137160">
              <a:lnSpc>
                <a:spcPct val="100000"/>
              </a:lnSpc>
              <a:spcBef>
                <a:spcPts val="360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16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666000" y="274680"/>
            <a:ext cx="8020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ТЕХНОЛОГИИ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768d5a"/>
                </a:solidFill>
                <a:latin typeface="Calibri"/>
              </a:rPr>
              <a:t>«Запайка» с МГС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77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pic>
        <p:nvPicPr>
          <p:cNvPr id="178" name="Picture 4" descr=""/>
          <p:cNvPicPr/>
          <p:nvPr/>
        </p:nvPicPr>
        <p:blipFill>
          <a:blip r:embed="rId2"/>
          <a:stretch/>
        </p:blipFill>
        <p:spPr>
          <a:xfrm>
            <a:off x="5828400" y="3408480"/>
            <a:ext cx="2881440" cy="192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582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137160">
              <a:lnSpc>
                <a:spcPct val="100000"/>
              </a:lnSpc>
              <a:spcBef>
                <a:spcPts val="360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666000" y="274680"/>
            <a:ext cx="8020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002060"/>
                </a:solidFill>
                <a:latin typeface="Calibri"/>
              </a:rPr>
              <a:t>ТЕХНОЛОГИИ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768d5a"/>
                </a:solidFill>
                <a:latin typeface="Calibri"/>
              </a:rPr>
              <a:t>«Skin»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81" name="Picture 3" descr=""/>
          <p:cNvPicPr/>
          <p:nvPr/>
        </p:nvPicPr>
        <p:blipFill>
          <a:blip r:embed="rId1"/>
          <a:stretch/>
        </p:blipFill>
        <p:spPr>
          <a:xfrm>
            <a:off x="132120" y="32040"/>
            <a:ext cx="1068120" cy="126504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397440" y="1417680"/>
            <a:ext cx="8422920" cy="81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Описание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: запаивание контейнера с вакуумированием 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Готовые блюда, мясо, рыба, полуфабрикаты, колбасы, копчености, сыры – использование скин-упаковки продлевает сроки годности подобных товаров.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Высокобарьерная многослойная пленка плотно облегает продукт, но не деформирует его, и препятствует проникновению воздуха и различных микроорганизмов внутрь оболочки.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Прозрачная структура материала позволяет продемонстрировать покупателю внешний вид выбранного им товара.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 такой упаковке отсутствует усыхание и обветривание, поэтому продукты питания можно фасовать в нарезанными, полностью готовыми к употреблению.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5076000" y="3519720"/>
            <a:ext cx="3154320" cy="2205720"/>
          </a:xfrm>
          <a:prstGeom prst="rect">
            <a:avLst/>
          </a:prstGeom>
          <a:ln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3"/>
          <a:stretch/>
        </p:blipFill>
        <p:spPr>
          <a:xfrm>
            <a:off x="1043640" y="3519720"/>
            <a:ext cx="3181680" cy="220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10884</TotalTime>
  <Application>LibreOffice/6.1.2.1$Windows_x86 LibreOffice_project/65905a128db06ba48db947242809d14d3f9a93fe</Application>
  <Words>757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2015-04-06T07:57:05Z</dcterms:created>
  <dc:creator>ashivanova</dc:creator>
  <dc:description/>
  <dc:language>ru-RU</dc:language>
  <cp:lastModifiedBy/>
  <dcterms:modified xsi:type="dcterms:W3CDTF">2020-02-13T17:19:03Z</dcterms:modified>
  <cp:revision>103</cp:revision>
  <dc:subject/>
  <dc:title>Комплексное решение для сети «БАХЕТЛЕ»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